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623" r:id="rId3"/>
    <p:sldId id="624" r:id="rId4"/>
    <p:sldId id="597" r:id="rId5"/>
    <p:sldId id="562" r:id="rId6"/>
    <p:sldId id="561" r:id="rId7"/>
    <p:sldId id="598" r:id="rId8"/>
    <p:sldId id="581" r:id="rId9"/>
    <p:sldId id="599" r:id="rId10"/>
    <p:sldId id="560" r:id="rId11"/>
    <p:sldId id="602" r:id="rId12"/>
    <p:sldId id="566" r:id="rId13"/>
    <p:sldId id="603" r:id="rId14"/>
    <p:sldId id="585" r:id="rId15"/>
    <p:sldId id="586" r:id="rId16"/>
    <p:sldId id="607" r:id="rId17"/>
    <p:sldId id="609" r:id="rId18"/>
    <p:sldId id="610" r:id="rId19"/>
    <p:sldId id="617" r:id="rId20"/>
    <p:sldId id="618" r:id="rId21"/>
    <p:sldId id="619" r:id="rId22"/>
    <p:sldId id="620" r:id="rId23"/>
    <p:sldId id="62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8EFA00"/>
    <a:srgbClr val="942093"/>
    <a:srgbClr val="FF40FF"/>
    <a:srgbClr val="C55A11"/>
    <a:srgbClr val="B5C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34"/>
    <p:restoredTop sz="87755"/>
  </p:normalViewPr>
  <p:slideViewPr>
    <p:cSldViewPr snapToGrid="0">
      <p:cViewPr varScale="1">
        <p:scale>
          <a:sx n="107" d="100"/>
          <a:sy n="107" d="100"/>
        </p:scale>
        <p:origin x="496" y="168"/>
      </p:cViewPr>
      <p:guideLst/>
    </p:cSldViewPr>
  </p:slideViewPr>
  <p:outlineViewPr>
    <p:cViewPr>
      <p:scale>
        <a:sx n="70" d="100"/>
        <a:sy n="70" d="100"/>
      </p:scale>
      <p:origin x="0" y="-11248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86" d="100"/>
        <a:sy n="8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4048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C8313F-D05C-C337-E252-E1E3FE86531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CEA401-5067-B88B-93B3-4EEC3A925EF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C63D62-7C6B-264D-BF2A-05C19DE988BA}" type="datetimeFigureOut">
              <a:rPr lang="en-US" smtClean="0"/>
              <a:t>5/30/24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B95B1C-FD8B-50F7-EFEC-03621E0B18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63109D-946D-559E-A239-2B91021D61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BBDBE-8D52-E643-94CC-D19241D4B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472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8.jpeg>
</file>

<file path=ppt/media/image2.png>
</file>

<file path=ppt/media/image3.jp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6C126-02B6-B04E-9248-119CAF662667}" type="datetimeFigureOut">
              <a:rPr lang="en-US" smtClean="0"/>
              <a:t>5/30/24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E4511F-89AD-4F41-8904-318FB6FBD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507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E4511F-89AD-4F41-8904-318FB6FBD1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384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5EE73-9F0D-9CBA-3E3F-2C75F8645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D58D-93DB-5F5B-5B09-FEAB4BFE5A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AEFB6-4B37-A1C2-8570-B7DDBFA0A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6C952-1334-8537-4A9E-E4697874D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BAB28-6ABA-5C59-637C-448DAA1F4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394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E405E-AB6E-4E4F-EBAC-1C74A0A35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AD0ACE-800C-8BE5-1782-0864B5AAB6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5567C-96EF-9E0F-113E-2A81F8D94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D8CE6-8BAD-E494-C669-63CB03956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19E4B-BE1C-F3C9-BBFE-A49C71FEC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213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0D1714-7553-D80A-1AF7-FBB00BB21C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E473E-D85D-EBE7-4FD7-62BA67660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672556-B7A0-B69E-16DC-D86768266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4357B-FBA1-9CE8-47F0-BC0E96FC4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08319-3ABE-64F5-5371-6389D40D4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820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5758B-1656-5C01-3165-EC2E664A7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27428-7273-6203-196A-970C71716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C6C70-ABF9-EBEF-AAA8-4DB65304A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E0231-47C2-F50F-8779-D00322880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15FBE-39AA-2D88-CD95-8FFF78B21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235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16C50-98E8-A5C6-3381-1CE0C27F8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F142F-894D-AA7C-DBC8-032FC9557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BBF5A-F203-4FDF-CC58-2586231ED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9721F-24AE-271F-2CE4-68941A8B0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6FAD1-05BB-5421-188C-26183E6CD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51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F5A4F-1513-74AD-7E4C-B09210665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35B28-8AF0-B98E-259C-54573A7213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4B17B4-C0C0-2FF7-503B-D5018910B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DF2D3E-619A-77B5-ED03-96059273B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847F80-621F-443D-6A38-1C1B067AC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847A3-5DA8-8DCC-691C-1B8811C17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30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733B-5A0E-A74B-E3C9-B5129D7EF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72441-F4FF-AFCD-E68F-7EDEF9A2B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06572C-C462-7A4B-0229-7060B0AC4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5B84DC-1E7F-9F05-F755-6F723697B3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A577C6-B025-863A-656E-13F97C172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920F7D-53FC-B3E7-B652-E59B88443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108136-3B4C-3D35-1E5F-7C5A69252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9EEF81-E836-0823-A1BD-BEAA42689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49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BC814-18D4-9D2C-3DF6-FB2010C0E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4CDF83-2EA6-3B85-8246-698396BBE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14A7FB-91BB-B298-B0D0-A8E1886B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B1906E-96F2-3C63-FA50-5A9C95519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489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65B91C-A436-E67B-375F-F86358978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279893-3503-01CE-9B96-58B504D26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38A99-1DA8-2FB6-88F5-8EDD62888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75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BD06B-7469-0F36-BC4B-D296A4201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EC4D9-0FC2-7953-723A-E6E2FDE8E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D8BE90-1EE5-689D-5871-D7133D893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990BA-E436-9EED-E3A2-043FD6E51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F6BC8-4ECD-5F99-7BCA-39426332C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1F4330-289B-420D-E538-7E1BC5932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616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9BF4-8227-A005-E63F-FBB9832CE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928981-2D66-D5A6-1311-C3246C575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D3A4D-659E-8B0F-78D8-0F13E57E3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B979F-B8FB-B83A-2A56-4886F8638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5C9F7-013A-5504-EC01-14566EE71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14B9F1-21AA-8626-D17C-F20B7BE83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66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036C90-ECBD-AECC-D49D-BEDC74C8B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BA6B6-BF89-3BF2-96C8-B6ABF0095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5B357-5985-0DB7-B224-3AB9F23A99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65F58-1F49-BE46-832A-FEA09DF095BE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2BFDF-6476-53CD-0FDA-2049F89AB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FB41C-FD52-923F-9BA6-264FE8E27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373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85F4-E37D-08BC-B81D-6963718425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Advanced Stress Packages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76E247-343B-E9C1-80E4-E327ED132D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3200"/>
              <a:t>By the MODFLOW Development Team</a:t>
            </a:r>
            <a:endParaRPr lang="en-US" sz="3200" baseline="30000"/>
          </a:p>
          <a:p>
            <a:endParaRPr lang="en-US" sz="1600"/>
          </a:p>
          <a:p>
            <a:r>
              <a:rPr lang="en-US" sz="1600"/>
              <a:t>MODFLOW 6 and FloPy: Take Your Modeling to the Next Level</a:t>
            </a:r>
          </a:p>
          <a:p>
            <a:r>
              <a:rPr lang="en-US" sz="1600"/>
              <a:t>Princeton, New Jersey, USA</a:t>
            </a:r>
          </a:p>
          <a:p>
            <a:r>
              <a:rPr lang="en-US" sz="1600"/>
              <a:t>Friday, May 31 – June 1, 2024</a:t>
            </a:r>
            <a:endParaRPr lang="en-US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C1A78E-C712-1957-6C78-9C8161B4F4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45" r="5774" b="42226"/>
          <a:stretch/>
        </p:blipFill>
        <p:spPr>
          <a:xfrm>
            <a:off x="0" y="1"/>
            <a:ext cx="12192000" cy="11241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81CD91-6C1A-7DE7-C307-F981E839EF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1321" y="78963"/>
            <a:ext cx="1094343" cy="969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6194AF-78BB-5B7D-F2A9-766FCC790E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493" y="6196146"/>
            <a:ext cx="1884523" cy="6124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E4BC44-983C-C22A-2742-824914737A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4614" y="6199823"/>
            <a:ext cx="1314536" cy="578789"/>
          </a:xfrm>
          <a:prstGeom prst="rect">
            <a:avLst/>
          </a:prstGeom>
        </p:spPr>
      </p:pic>
      <p:pic>
        <p:nvPicPr>
          <p:cNvPr id="9" name="Picture 9" descr="UCAR">
            <a:extLst>
              <a:ext uri="{FF2B5EF4-FFF2-40B4-BE49-F238E27FC236}">
                <a16:creationId xmlns:a16="http://schemas.microsoft.com/office/drawing/2014/main" id="{3D78418B-349C-B341-A0D5-DE0026B09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153" y="6284298"/>
            <a:ext cx="1500370" cy="40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AB5D95-E070-0975-107C-D443421F92A5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" y="6283885"/>
            <a:ext cx="1369558" cy="54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22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r-connectiv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432" y="1257300"/>
            <a:ext cx="9231136" cy="52197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SFR Package Connectivity</a:t>
            </a:r>
          </a:p>
        </p:txBody>
      </p:sp>
    </p:spTree>
    <p:extLst>
      <p:ext uri="{BB962C8B-B14F-4D97-AF65-F5344CB8AC3E}">
        <p14:creationId xmlns:p14="http://schemas.microsoft.com/office/powerpoint/2010/main" val="741611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B16F8-330E-E0E0-DAB4-A0DB43F6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Multi-Aquifer Well (MAW) Package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D515EF-3DEF-7DF5-1722-FD81A46372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828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MAW Package Capabilities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  <a:defRPr/>
            </a:pPr>
            <a:r>
              <a:rPr lang="en-US" sz="2000" b="0" dirty="0"/>
              <a:t>Capabilities</a:t>
            </a:r>
          </a:p>
          <a:p>
            <a:pPr>
              <a:defRPr/>
            </a:pPr>
            <a:r>
              <a:rPr lang="en-US" sz="2000" b="0" dirty="0"/>
              <a:t>Solved as part of the matrix solution</a:t>
            </a:r>
          </a:p>
          <a:p>
            <a:pPr>
              <a:defRPr/>
            </a:pPr>
            <a:r>
              <a:rPr lang="en-US" sz="2000" b="0" dirty="0"/>
              <a:t>Simplified data input</a:t>
            </a:r>
          </a:p>
          <a:p>
            <a:pPr>
              <a:defRPr/>
            </a:pPr>
            <a:r>
              <a:rPr lang="en-US" sz="2000" b="0" dirty="0"/>
              <a:t>Flexible connectivity</a:t>
            </a:r>
          </a:p>
          <a:p>
            <a:pPr>
              <a:defRPr/>
            </a:pPr>
            <a:r>
              <a:rPr lang="en-US" sz="2000" b="0" dirty="0"/>
              <a:t>Several well conductance formulations</a:t>
            </a:r>
          </a:p>
          <a:p>
            <a:pPr>
              <a:defRPr/>
            </a:pPr>
            <a:r>
              <a:rPr lang="en-US" sz="2000" b="0" dirty="0"/>
              <a:t>Constraints (flow reduction and well shutdown)</a:t>
            </a:r>
          </a:p>
          <a:p>
            <a:pPr>
              <a:defRPr/>
            </a:pPr>
            <a:r>
              <a:rPr lang="en-US" sz="2000" b="0" dirty="0"/>
              <a:t>Flowing well option</a:t>
            </a:r>
          </a:p>
          <a:p>
            <a:pPr>
              <a:defRPr/>
            </a:pPr>
            <a:r>
              <a:rPr lang="en-US" sz="2000" b="0" dirty="0"/>
              <a:t>Can account for </a:t>
            </a:r>
            <a:r>
              <a:rPr lang="en-US" sz="2000" b="0" dirty="0" err="1"/>
              <a:t>interbore</a:t>
            </a:r>
            <a:r>
              <a:rPr lang="en-US" sz="2000" b="0" dirty="0"/>
              <a:t> storage changes</a:t>
            </a:r>
          </a:p>
          <a:p>
            <a:pPr>
              <a:defRPr/>
            </a:pPr>
            <a:r>
              <a:rPr lang="en-US" sz="2000" b="0" dirty="0"/>
              <a:t>Constant and inactive wells</a:t>
            </a:r>
          </a:p>
          <a:p>
            <a:pPr marL="0" indent="0">
              <a:buNone/>
              <a:defRPr/>
            </a:pPr>
            <a:r>
              <a:rPr lang="en-US" sz="2000" b="0" dirty="0"/>
              <a:t>Differences</a:t>
            </a:r>
          </a:p>
          <a:p>
            <a:pPr>
              <a:defRPr/>
            </a:pPr>
            <a:r>
              <a:rPr lang="en-US" sz="2000" b="0" dirty="0"/>
              <a:t>No support for</a:t>
            </a:r>
          </a:p>
          <a:p>
            <a:pPr lvl="1">
              <a:defRPr/>
            </a:pPr>
            <a:r>
              <a:rPr lang="en-US" sz="1600" b="0" dirty="0"/>
              <a:t>horizontal wells</a:t>
            </a:r>
          </a:p>
          <a:p>
            <a:pPr lvl="1">
              <a:defRPr/>
            </a:pPr>
            <a:r>
              <a:rPr lang="en-US" sz="1600" b="0" dirty="0"/>
              <a:t>partial penetration</a:t>
            </a:r>
          </a:p>
          <a:p>
            <a:pPr lvl="1">
              <a:defRPr/>
            </a:pPr>
            <a:r>
              <a:rPr lang="en-US" sz="1600" b="0" dirty="0"/>
              <a:t>non-linear head losses</a:t>
            </a:r>
          </a:p>
          <a:p>
            <a:pPr lvl="1">
              <a:defRPr/>
            </a:pPr>
            <a:endParaRPr lang="en-US" sz="1600" b="0" dirty="0"/>
          </a:p>
          <a:p>
            <a:pPr>
              <a:defRPr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660337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B16F8-330E-E0E0-DAB4-A0DB43F6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Unsaturated Zone Flow (UZF) Package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D515EF-3DEF-7DF5-1722-FD81A46372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97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A3A94D5-A101-4FD4-BC64-AAF40F341F48}"/>
              </a:ext>
            </a:extLst>
          </p:cNvPr>
          <p:cNvSpPr/>
          <p:nvPr/>
        </p:nvSpPr>
        <p:spPr>
          <a:xfrm>
            <a:off x="522514" y="2802577"/>
            <a:ext cx="11317185" cy="359822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/>
              <a:t>UZF Package Continuity Equation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Kinematic-wave Equation for vertical unsaturated flow provides a solution for </a:t>
            </a:r>
            <a:r>
              <a:rPr lang="en-US" b="1" u="sng" dirty="0"/>
              <a:t>gravity flow with internal drainage</a:t>
            </a:r>
            <a:r>
              <a:rPr lang="en-US" b="1" dirty="0"/>
              <a:t>.</a:t>
            </a:r>
          </a:p>
          <a:p>
            <a:pPr eaLnBrk="1" hangingPunct="1">
              <a:lnSpc>
                <a:spcPct val="90000"/>
              </a:lnSpc>
            </a:pPr>
            <a:endParaRPr lang="en-US" b="1" dirty="0"/>
          </a:p>
          <a:p>
            <a:pPr eaLnBrk="1" hangingPunct="1">
              <a:lnSpc>
                <a:spcPct val="90000"/>
              </a:lnSpc>
            </a:pPr>
            <a:endParaRPr lang="en-US" b="1" dirty="0"/>
          </a:p>
          <a:p>
            <a:pPr eaLnBrk="1" hangingPunct="1">
              <a:lnSpc>
                <a:spcPct val="90000"/>
              </a:lnSpc>
            </a:pPr>
            <a:endParaRPr lang="en-US" dirty="0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395" y="3318608"/>
            <a:ext cx="5892800" cy="10541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565265B5-5BEF-915D-0CAF-B4D1CB2C2F5D}"/>
              </a:ext>
            </a:extLst>
          </p:cNvPr>
          <p:cNvGrpSpPr/>
          <p:nvPr/>
        </p:nvGrpSpPr>
        <p:grpSpPr>
          <a:xfrm>
            <a:off x="609600" y="2691766"/>
            <a:ext cx="4495339" cy="3614167"/>
            <a:chOff x="609600" y="2691766"/>
            <a:chExt cx="4495339" cy="3614167"/>
          </a:xfrm>
        </p:grpSpPr>
        <p:sp>
          <p:nvSpPr>
            <p:cNvPr id="4" name="Line 16"/>
            <p:cNvSpPr>
              <a:spLocks noChangeShapeType="1"/>
            </p:cNvSpPr>
            <p:nvPr/>
          </p:nvSpPr>
          <p:spPr bwMode="auto">
            <a:xfrm>
              <a:off x="857250" y="3125886"/>
              <a:ext cx="183488" cy="0"/>
            </a:xfrm>
            <a:prstGeom prst="line">
              <a:avLst/>
            </a:prstGeom>
            <a:noFill/>
            <a:ln w="57150">
              <a:solidFill>
                <a:srgbClr val="FFFF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Line 17"/>
            <p:cNvSpPr>
              <a:spLocks noChangeShapeType="1"/>
            </p:cNvSpPr>
            <p:nvPr/>
          </p:nvSpPr>
          <p:spPr bwMode="auto">
            <a:xfrm>
              <a:off x="875214" y="5858681"/>
              <a:ext cx="183488" cy="0"/>
            </a:xfrm>
            <a:prstGeom prst="line">
              <a:avLst/>
            </a:prstGeom>
            <a:noFill/>
            <a:ln w="57150">
              <a:solidFill>
                <a:srgbClr val="FFFF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Line 18"/>
            <p:cNvSpPr>
              <a:spLocks noChangeShapeType="1"/>
            </p:cNvSpPr>
            <p:nvPr/>
          </p:nvSpPr>
          <p:spPr bwMode="auto">
            <a:xfrm flipH="1" flipV="1">
              <a:off x="1067685" y="5867400"/>
              <a:ext cx="1452505" cy="0"/>
            </a:xfrm>
            <a:prstGeom prst="line">
              <a:avLst/>
            </a:prstGeom>
            <a:noFill/>
            <a:ln w="38100">
              <a:solidFill>
                <a:srgbClr val="00B0F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Rectangle 19"/>
            <p:cNvSpPr>
              <a:spLocks noChangeArrowheads="1"/>
            </p:cNvSpPr>
            <p:nvPr/>
          </p:nvSpPr>
          <p:spPr bwMode="auto">
            <a:xfrm>
              <a:off x="1042022" y="4552072"/>
              <a:ext cx="1337023" cy="119575"/>
            </a:xfrm>
            <a:prstGeom prst="rect">
              <a:avLst/>
            </a:prstGeom>
            <a:solidFill>
              <a:srgbClr val="33CCFF"/>
            </a:solidFill>
            <a:ln w="1905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8" name="Rectangle 26"/>
            <p:cNvSpPr>
              <a:spLocks noChangeArrowheads="1"/>
            </p:cNvSpPr>
            <p:nvPr/>
          </p:nvSpPr>
          <p:spPr bwMode="auto">
            <a:xfrm>
              <a:off x="1042022" y="4432496"/>
              <a:ext cx="1328041" cy="119575"/>
            </a:xfrm>
            <a:prstGeom prst="rect">
              <a:avLst/>
            </a:prstGeom>
            <a:solidFill>
              <a:srgbClr val="33CCFF"/>
            </a:solidFill>
            <a:ln w="1905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9" name="Rectangle 27"/>
            <p:cNvSpPr>
              <a:spLocks noChangeArrowheads="1"/>
            </p:cNvSpPr>
            <p:nvPr/>
          </p:nvSpPr>
          <p:spPr bwMode="auto">
            <a:xfrm>
              <a:off x="1042022" y="4312921"/>
              <a:ext cx="1293397" cy="119575"/>
            </a:xfrm>
            <a:prstGeom prst="rect">
              <a:avLst/>
            </a:prstGeom>
            <a:solidFill>
              <a:srgbClr val="33CCFF"/>
            </a:solidFill>
            <a:ln w="1905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0" name="Rectangle 28"/>
            <p:cNvSpPr>
              <a:spLocks noChangeArrowheads="1"/>
            </p:cNvSpPr>
            <p:nvPr/>
          </p:nvSpPr>
          <p:spPr bwMode="auto">
            <a:xfrm>
              <a:off x="1042022" y="4193346"/>
              <a:ext cx="1293397" cy="119575"/>
            </a:xfrm>
            <a:prstGeom prst="rect">
              <a:avLst/>
            </a:prstGeom>
            <a:solidFill>
              <a:srgbClr val="33CCFF"/>
            </a:solidFill>
            <a:ln w="1905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1" name="Rectangle 29"/>
            <p:cNvSpPr>
              <a:spLocks noChangeArrowheads="1"/>
            </p:cNvSpPr>
            <p:nvPr/>
          </p:nvSpPr>
          <p:spPr bwMode="auto">
            <a:xfrm>
              <a:off x="1042021" y="4073770"/>
              <a:ext cx="1231806" cy="119575"/>
            </a:xfrm>
            <a:prstGeom prst="rect">
              <a:avLst/>
            </a:prstGeom>
            <a:solidFill>
              <a:srgbClr val="33CCFF"/>
            </a:solidFill>
            <a:ln w="1905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2" name="Rectangle 30"/>
            <p:cNvSpPr>
              <a:spLocks noChangeArrowheads="1"/>
            </p:cNvSpPr>
            <p:nvPr/>
          </p:nvSpPr>
          <p:spPr bwMode="auto">
            <a:xfrm>
              <a:off x="1042021" y="3894407"/>
              <a:ext cx="1170216" cy="179363"/>
            </a:xfrm>
            <a:prstGeom prst="rect">
              <a:avLst/>
            </a:prstGeom>
            <a:solidFill>
              <a:srgbClr val="33CCFF"/>
            </a:solidFill>
            <a:ln w="1905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3" name="Rectangle 31"/>
            <p:cNvSpPr>
              <a:spLocks noChangeArrowheads="1"/>
            </p:cNvSpPr>
            <p:nvPr/>
          </p:nvSpPr>
          <p:spPr bwMode="auto">
            <a:xfrm>
              <a:off x="1042021" y="3715044"/>
              <a:ext cx="1108626" cy="179363"/>
            </a:xfrm>
            <a:prstGeom prst="rect">
              <a:avLst/>
            </a:prstGeom>
            <a:solidFill>
              <a:srgbClr val="33CCFF"/>
            </a:solidFill>
            <a:ln w="1905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4" name="Rectangle 32"/>
            <p:cNvSpPr>
              <a:spLocks noChangeArrowheads="1"/>
            </p:cNvSpPr>
            <p:nvPr/>
          </p:nvSpPr>
          <p:spPr bwMode="auto">
            <a:xfrm>
              <a:off x="1042022" y="3535681"/>
              <a:ext cx="985445" cy="179363"/>
            </a:xfrm>
            <a:prstGeom prst="rect">
              <a:avLst/>
            </a:prstGeom>
            <a:solidFill>
              <a:srgbClr val="33CCFF"/>
            </a:solidFill>
            <a:ln w="1905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5" name="Rectangle 33"/>
            <p:cNvSpPr>
              <a:spLocks noChangeArrowheads="1"/>
            </p:cNvSpPr>
            <p:nvPr/>
          </p:nvSpPr>
          <p:spPr bwMode="auto">
            <a:xfrm>
              <a:off x="1059986" y="3296530"/>
              <a:ext cx="844301" cy="239151"/>
            </a:xfrm>
            <a:prstGeom prst="rect">
              <a:avLst/>
            </a:prstGeom>
            <a:solidFill>
              <a:srgbClr val="33CCFF"/>
            </a:solidFill>
            <a:ln w="1905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6" name="Rectangle 34"/>
            <p:cNvSpPr>
              <a:spLocks noChangeArrowheads="1"/>
            </p:cNvSpPr>
            <p:nvPr/>
          </p:nvSpPr>
          <p:spPr bwMode="auto">
            <a:xfrm>
              <a:off x="1042021" y="3117167"/>
              <a:ext cx="800674" cy="179363"/>
            </a:xfrm>
            <a:prstGeom prst="rect">
              <a:avLst/>
            </a:prstGeom>
            <a:solidFill>
              <a:srgbClr val="33CCFF"/>
            </a:solidFill>
            <a:ln w="1905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2400"/>
            </a:p>
          </p:txBody>
        </p:sp>
        <p:sp>
          <p:nvSpPr>
            <p:cNvPr id="18" name="Line 36"/>
            <p:cNvSpPr>
              <a:spLocks noChangeShapeType="1"/>
            </p:cNvSpPr>
            <p:nvPr/>
          </p:nvSpPr>
          <p:spPr bwMode="auto">
            <a:xfrm>
              <a:off x="1040738" y="3125886"/>
              <a:ext cx="0" cy="2741514"/>
            </a:xfrm>
            <a:prstGeom prst="line">
              <a:avLst/>
            </a:prstGeom>
            <a:noFill/>
            <a:ln w="57150">
              <a:solidFill>
                <a:srgbClr val="FFFF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Line 37"/>
            <p:cNvSpPr>
              <a:spLocks noChangeShapeType="1"/>
            </p:cNvSpPr>
            <p:nvPr/>
          </p:nvSpPr>
          <p:spPr bwMode="auto">
            <a:xfrm>
              <a:off x="1039455" y="3117166"/>
              <a:ext cx="1410162" cy="0"/>
            </a:xfrm>
            <a:prstGeom prst="line">
              <a:avLst/>
            </a:prstGeom>
            <a:noFill/>
            <a:ln w="38100">
              <a:solidFill>
                <a:srgbClr val="FF993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AutoShape 47"/>
            <p:cNvSpPr>
              <a:spLocks noChangeArrowheads="1"/>
            </p:cNvSpPr>
            <p:nvPr/>
          </p:nvSpPr>
          <p:spPr bwMode="auto">
            <a:xfrm rot="10969525">
              <a:off x="2089057" y="5747826"/>
              <a:ext cx="175789" cy="110857"/>
            </a:xfrm>
            <a:prstGeom prst="triangle">
              <a:avLst>
                <a:gd name="adj" fmla="val 50000"/>
              </a:avLst>
            </a:prstGeom>
            <a:solidFill>
              <a:srgbClr val="00B0F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Text Box 50"/>
            <p:cNvSpPr txBox="1">
              <a:spLocks noChangeArrowheads="1"/>
            </p:cNvSpPr>
            <p:nvPr/>
          </p:nvSpPr>
          <p:spPr bwMode="auto">
            <a:xfrm>
              <a:off x="609600" y="2691766"/>
              <a:ext cx="202138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400" dirty="0"/>
                <a:t>Water Content</a:t>
              </a:r>
            </a:p>
          </p:txBody>
        </p:sp>
        <p:sp>
          <p:nvSpPr>
            <p:cNvPr id="3" name="Right Brace 2"/>
            <p:cNvSpPr/>
            <p:nvPr/>
          </p:nvSpPr>
          <p:spPr bwMode="auto">
            <a:xfrm>
              <a:off x="2400857" y="3206847"/>
              <a:ext cx="269330" cy="1289796"/>
            </a:xfrm>
            <a:prstGeom prst="rightBrace">
              <a:avLst/>
            </a:prstGeom>
            <a:noFill/>
            <a:ln w="15875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 sz="2800">
                <a:latin typeface="Times New Roman" pitchFamily="18" charset="0"/>
              </a:endParaRPr>
            </a:p>
          </p:txBody>
        </p:sp>
        <p:sp>
          <p:nvSpPr>
            <p:cNvPr id="24" name="Text Box 50"/>
            <p:cNvSpPr txBox="1">
              <a:spLocks noChangeArrowheads="1"/>
            </p:cNvSpPr>
            <p:nvPr/>
          </p:nvSpPr>
          <p:spPr bwMode="auto">
            <a:xfrm>
              <a:off x="2788920" y="3672383"/>
              <a:ext cx="2316019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400" dirty="0"/>
                <a:t>Internal drainage</a:t>
              </a:r>
            </a:p>
          </p:txBody>
        </p:sp>
        <p:cxnSp>
          <p:nvCxnSpPr>
            <p:cNvPr id="23" name="Straight Arrow Connector 22"/>
            <p:cNvCxnSpPr/>
            <p:nvPr/>
          </p:nvCxnSpPr>
          <p:spPr bwMode="auto">
            <a:xfrm>
              <a:off x="1793936" y="4783602"/>
              <a:ext cx="0" cy="476250"/>
            </a:xfrm>
            <a:prstGeom prst="straightConnector1">
              <a:avLst/>
            </a:prstGeom>
            <a:noFill/>
            <a:ln w="158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7" name="Text Box 50"/>
            <p:cNvSpPr txBox="1">
              <a:spLocks noChangeArrowheads="1"/>
            </p:cNvSpPr>
            <p:nvPr/>
          </p:nvSpPr>
          <p:spPr bwMode="auto">
            <a:xfrm>
              <a:off x="1253035" y="4861495"/>
              <a:ext cx="1222642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400" dirty="0"/>
                <a:t>Wetting</a:t>
              </a:r>
            </a:p>
            <a:p>
              <a:r>
                <a:rPr lang="en-US" sz="2400" dirty="0"/>
                <a:t>Front</a:t>
              </a:r>
            </a:p>
          </p:txBody>
        </p:sp>
        <p:sp>
          <p:nvSpPr>
            <p:cNvPr id="17" name="Freeform 35"/>
            <p:cNvSpPr>
              <a:spLocks/>
            </p:cNvSpPr>
            <p:nvPr/>
          </p:nvSpPr>
          <p:spPr bwMode="auto">
            <a:xfrm>
              <a:off x="1047153" y="3127131"/>
              <a:ext cx="1353704" cy="2680482"/>
            </a:xfrm>
            <a:custGeom>
              <a:avLst/>
              <a:gdLst>
                <a:gd name="T0" fmla="*/ 935038 w 1055"/>
                <a:gd name="T1" fmla="*/ 0 h 2152"/>
                <a:gd name="T2" fmla="*/ 1016000 w 1055"/>
                <a:gd name="T3" fmla="*/ 231775 h 2152"/>
                <a:gd name="T4" fmla="*/ 1166813 w 1055"/>
                <a:gd name="T5" fmla="*/ 555625 h 2152"/>
                <a:gd name="T6" fmla="*/ 1304925 w 1055"/>
                <a:gd name="T7" fmla="*/ 809625 h 2152"/>
                <a:gd name="T8" fmla="*/ 1455738 w 1055"/>
                <a:gd name="T9" fmla="*/ 1122362 h 2152"/>
                <a:gd name="T10" fmla="*/ 1571625 w 1055"/>
                <a:gd name="T11" fmla="*/ 1435100 h 2152"/>
                <a:gd name="T12" fmla="*/ 1595438 w 1055"/>
                <a:gd name="T13" fmla="*/ 1851025 h 2152"/>
                <a:gd name="T14" fmla="*/ 1096963 w 1055"/>
                <a:gd name="T15" fmla="*/ 1944687 h 2152"/>
                <a:gd name="T16" fmla="*/ 552450 w 1055"/>
                <a:gd name="T17" fmla="*/ 2025650 h 2152"/>
                <a:gd name="T18" fmla="*/ 263525 w 1055"/>
                <a:gd name="T19" fmla="*/ 2128837 h 2152"/>
                <a:gd name="T20" fmla="*/ 44450 w 1055"/>
                <a:gd name="T21" fmla="*/ 2395537 h 2152"/>
                <a:gd name="T22" fmla="*/ 9525 w 1055"/>
                <a:gd name="T23" fmla="*/ 3194049 h 2152"/>
                <a:gd name="T24" fmla="*/ 0 w 1055"/>
                <a:gd name="T25" fmla="*/ 3416300 h 215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055"/>
                <a:gd name="T40" fmla="*/ 0 h 2152"/>
                <a:gd name="T41" fmla="*/ 1055 w 1055"/>
                <a:gd name="T42" fmla="*/ 2152 h 2152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055" h="2152">
                  <a:moveTo>
                    <a:pt x="589" y="0"/>
                  </a:moveTo>
                  <a:cubicBezTo>
                    <a:pt x="597" y="24"/>
                    <a:pt x="616" y="88"/>
                    <a:pt x="640" y="146"/>
                  </a:cubicBezTo>
                  <a:cubicBezTo>
                    <a:pt x="664" y="204"/>
                    <a:pt x="705" y="289"/>
                    <a:pt x="735" y="350"/>
                  </a:cubicBezTo>
                  <a:cubicBezTo>
                    <a:pt x="765" y="411"/>
                    <a:pt x="792" y="451"/>
                    <a:pt x="822" y="510"/>
                  </a:cubicBezTo>
                  <a:cubicBezTo>
                    <a:pt x="852" y="569"/>
                    <a:pt x="889" y="641"/>
                    <a:pt x="917" y="707"/>
                  </a:cubicBezTo>
                  <a:cubicBezTo>
                    <a:pt x="945" y="773"/>
                    <a:pt x="975" y="828"/>
                    <a:pt x="990" y="904"/>
                  </a:cubicBezTo>
                  <a:cubicBezTo>
                    <a:pt x="1005" y="980"/>
                    <a:pt x="1055" y="1113"/>
                    <a:pt x="1005" y="1166"/>
                  </a:cubicBezTo>
                  <a:cubicBezTo>
                    <a:pt x="955" y="1219"/>
                    <a:pt x="800" y="1207"/>
                    <a:pt x="691" y="1225"/>
                  </a:cubicBezTo>
                  <a:cubicBezTo>
                    <a:pt x="582" y="1243"/>
                    <a:pt x="435" y="1257"/>
                    <a:pt x="348" y="1276"/>
                  </a:cubicBezTo>
                  <a:cubicBezTo>
                    <a:pt x="261" y="1295"/>
                    <a:pt x="219" y="1302"/>
                    <a:pt x="166" y="1341"/>
                  </a:cubicBezTo>
                  <a:cubicBezTo>
                    <a:pt x="113" y="1380"/>
                    <a:pt x="55" y="1397"/>
                    <a:pt x="28" y="1509"/>
                  </a:cubicBezTo>
                  <a:cubicBezTo>
                    <a:pt x="1" y="1621"/>
                    <a:pt x="11" y="1905"/>
                    <a:pt x="6" y="2012"/>
                  </a:cubicBezTo>
                  <a:cubicBezTo>
                    <a:pt x="1" y="2119"/>
                    <a:pt x="1" y="2123"/>
                    <a:pt x="0" y="2152"/>
                  </a:cubicBezTo>
                </a:path>
              </a:pathLst>
            </a:custGeom>
            <a:noFill/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 Box 50">
              <a:extLst>
                <a:ext uri="{FF2B5EF4-FFF2-40B4-BE49-F238E27FC236}">
                  <a16:creationId xmlns:a16="http://schemas.microsoft.com/office/drawing/2014/main" id="{25863DD4-5039-8FEA-CF31-777BFD7137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3929" y="5474936"/>
              <a:ext cx="953274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400" dirty="0"/>
                <a:t>Water</a:t>
              </a:r>
            </a:p>
            <a:p>
              <a:r>
                <a:rPr lang="en-US" sz="2400" dirty="0"/>
                <a:t>Table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1798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/>
              <a:t>UZF Package Variables</a:t>
            </a:r>
          </a:p>
        </p:txBody>
      </p:sp>
      <p:sp>
        <p:nvSpPr>
          <p:cNvPr id="1029" name="Text Box 4"/>
          <p:cNvSpPr txBox="1">
            <a:spLocks noChangeArrowheads="1"/>
          </p:cNvSpPr>
          <p:nvPr/>
        </p:nvSpPr>
        <p:spPr bwMode="auto">
          <a:xfrm>
            <a:off x="5784851" y="2838162"/>
            <a:ext cx="4427213" cy="58477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587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Brooks-Corey Equation</a:t>
            </a:r>
          </a:p>
        </p:txBody>
      </p:sp>
      <p:sp>
        <p:nvSpPr>
          <p:cNvPr id="1032" name="Text Box 15"/>
          <p:cNvSpPr txBox="1">
            <a:spLocks noChangeArrowheads="1"/>
          </p:cNvSpPr>
          <p:nvPr/>
        </p:nvSpPr>
        <p:spPr bwMode="auto">
          <a:xfrm>
            <a:off x="5784850" y="4267200"/>
            <a:ext cx="4610156" cy="58477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587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Required input variables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700" y="2667000"/>
            <a:ext cx="4051300" cy="9271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700" y="4343688"/>
            <a:ext cx="2882900" cy="4318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862255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155ED-61FF-3439-0290-3B07C3814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UZF Package Capabilities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CE7E7-D8A5-07BA-ABCF-3A0A42963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ts val="0"/>
              </a:spcBef>
              <a:spcAft>
                <a:spcPts val="2400"/>
              </a:spcAft>
            </a:pPr>
            <a:r>
              <a:rPr lang="en-US" dirty="0"/>
              <a:t>Intended for basin scale studies</a:t>
            </a:r>
            <a:endParaRPr lang="en-US" sz="1600" dirty="0"/>
          </a:p>
          <a:p>
            <a:pPr marL="0" indent="0" eaLnBrk="1" hangingPunct="1">
              <a:buNone/>
            </a:pPr>
            <a:r>
              <a:rPr lang="en-US" dirty="0"/>
              <a:t>Simulates</a:t>
            </a:r>
          </a:p>
          <a:p>
            <a:pPr eaLnBrk="1" hangingPunct="1"/>
            <a:r>
              <a:rPr lang="en-US" dirty="0"/>
              <a:t>Gravity flow in the unsaturated zone</a:t>
            </a:r>
          </a:p>
          <a:p>
            <a:pPr eaLnBrk="1" hangingPunct="1"/>
            <a:r>
              <a:rPr lang="en-US" dirty="0"/>
              <a:t>Evapotranspiration (unsaturated and saturated)</a:t>
            </a:r>
          </a:p>
          <a:p>
            <a:pPr eaLnBrk="1" hangingPunct="1"/>
            <a:r>
              <a:rPr lang="en-US" dirty="0"/>
              <a:t>Infiltration excess (rejected infiltration)</a:t>
            </a:r>
          </a:p>
          <a:p>
            <a:pPr eaLnBrk="1" hangingPunct="1"/>
            <a:r>
              <a:rPr lang="en-US" dirty="0"/>
              <a:t>Saturation excess (groundwater discharge to land surface)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258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71E74-C577-1011-98F3-124BA6AB5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UZF Package Infiltration</a:t>
            </a:r>
          </a:p>
        </p:txBody>
      </p:sp>
      <p:pic>
        <p:nvPicPr>
          <p:cNvPr id="3" name="Picture 2" descr="gwf-fig7-17.pdf">
            <a:extLst>
              <a:ext uri="{FF2B5EF4-FFF2-40B4-BE49-F238E27FC236}">
                <a16:creationId xmlns:a16="http://schemas.microsoft.com/office/drawing/2014/main" id="{A839BEE7-151F-E754-E432-4BE79B713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476" y="1335384"/>
            <a:ext cx="7387049" cy="386007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Picture 3" descr="latex-image-1.pdf">
            <a:extLst>
              <a:ext uri="{FF2B5EF4-FFF2-40B4-BE49-F238E27FC236}">
                <a16:creationId xmlns:a16="http://schemas.microsoft.com/office/drawing/2014/main" id="{CE492AFB-A819-5FD2-4C85-4245378239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300" y="5512133"/>
            <a:ext cx="6121400" cy="889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1705457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71E74-C577-1011-98F3-124BA6AB5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UZF Package Groundwater Seepage</a:t>
            </a:r>
          </a:p>
        </p:txBody>
      </p:sp>
      <p:pic>
        <p:nvPicPr>
          <p:cNvPr id="4" name="Picture 3" descr="latex-image-1.pdf">
            <a:extLst>
              <a:ext uri="{FF2B5EF4-FFF2-40B4-BE49-F238E27FC236}">
                <a16:creationId xmlns:a16="http://schemas.microsoft.com/office/drawing/2014/main" id="{5A1F13B4-5222-B4DE-CF85-A2FF53020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950" y="5393384"/>
            <a:ext cx="8674100" cy="889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pic>
        <p:nvPicPr>
          <p:cNvPr id="5" name="Picture 4" descr="gwf-fig7-17.pdf">
            <a:extLst>
              <a:ext uri="{FF2B5EF4-FFF2-40B4-BE49-F238E27FC236}">
                <a16:creationId xmlns:a16="http://schemas.microsoft.com/office/drawing/2014/main" id="{9DA946ED-EE47-AF0B-EEC8-16DA21C8C2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476" y="1311633"/>
            <a:ext cx="7387049" cy="386007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C9703A-E6EC-FC23-054F-D04CF18947F7}"/>
              </a:ext>
            </a:extLst>
          </p:cNvPr>
          <p:cNvSpPr txBox="1"/>
          <p:nvPr/>
        </p:nvSpPr>
        <p:spPr>
          <a:xfrm>
            <a:off x="2841615" y="6333059"/>
            <a:ext cx="65087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Groundwater Seepage – Water Table is Close to Land Surface</a:t>
            </a:r>
          </a:p>
        </p:txBody>
      </p:sp>
    </p:spTree>
    <p:extLst>
      <p:ext uri="{BB962C8B-B14F-4D97-AF65-F5344CB8AC3E}">
        <p14:creationId xmlns:p14="http://schemas.microsoft.com/office/powerpoint/2010/main" val="38895474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B16F8-330E-E0E0-DAB4-A0DB43F6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Mover (MVR) Package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D515EF-3DEF-7DF5-1722-FD81A46372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0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D738F-FAA0-4685-54C9-5C0A81006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Stress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E1C39-86E2-E0FC-6C97-AB4E3048C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advanced stresses</a:t>
            </a:r>
          </a:p>
          <a:p>
            <a:pPr lvl="1"/>
            <a:r>
              <a:rPr lang="en-US" dirty="0"/>
              <a:t>Lake (LAK)</a:t>
            </a:r>
          </a:p>
          <a:p>
            <a:pPr lvl="1"/>
            <a:r>
              <a:rPr lang="en-US" dirty="0"/>
              <a:t>Streamflow Routing (SFR)</a:t>
            </a:r>
          </a:p>
          <a:p>
            <a:pPr lvl="1"/>
            <a:r>
              <a:rPr lang="en-US" dirty="0"/>
              <a:t>Multi-Aquifer Well (MAW)</a:t>
            </a:r>
          </a:p>
          <a:p>
            <a:pPr lvl="1"/>
            <a:r>
              <a:rPr lang="en-US" dirty="0"/>
              <a:t>Unsaturated Zone Flow (UZF)</a:t>
            </a:r>
          </a:p>
          <a:p>
            <a:pPr lvl="1"/>
            <a:r>
              <a:rPr lang="en-US" dirty="0"/>
              <a:t>Mover (MVR)</a:t>
            </a:r>
          </a:p>
          <a:p>
            <a:r>
              <a:rPr lang="en-US" dirty="0"/>
              <a:t>Typically involve solving some form of a water budget equation</a:t>
            </a:r>
          </a:p>
          <a:p>
            <a:pPr lvl="1"/>
            <a:r>
              <a:rPr lang="en-US" dirty="0"/>
              <a:t>As part of the formulation step (LAK, SFR, UZF, MVR)</a:t>
            </a:r>
          </a:p>
          <a:p>
            <a:pPr lvl="1"/>
            <a:r>
              <a:rPr lang="en-US" dirty="0"/>
              <a:t>Added as rows in the system of equations solved (MAW)</a:t>
            </a:r>
          </a:p>
        </p:txBody>
      </p:sp>
    </p:spTree>
    <p:extLst>
      <p:ext uri="{BB962C8B-B14F-4D97-AF65-F5344CB8AC3E}">
        <p14:creationId xmlns:p14="http://schemas.microsoft.com/office/powerpoint/2010/main" val="37785828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FFA7F-07F3-B8F1-8770-EE0F96773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MVR Package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7D784B-7079-4EA9-9DDE-71A099622EE1}"/>
              </a:ext>
            </a:extLst>
          </p:cNvPr>
          <p:cNvSpPr txBox="1"/>
          <p:nvPr/>
        </p:nvSpPr>
        <p:spPr>
          <a:xfrm>
            <a:off x="4215867" y="1730514"/>
            <a:ext cx="12017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Package</a:t>
            </a:r>
          </a:p>
          <a:p>
            <a:pPr algn="ctr"/>
            <a:r>
              <a:rPr lang="en-US" sz="2000" dirty="0"/>
              <a:t>Discharge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18EC47-08EA-0C05-3C34-C3C04A343F8F}"/>
              </a:ext>
            </a:extLst>
          </p:cNvPr>
          <p:cNvSpPr txBox="1"/>
          <p:nvPr/>
        </p:nvSpPr>
        <p:spPr>
          <a:xfrm>
            <a:off x="7865979" y="1504890"/>
            <a:ext cx="11819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RECEIVER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8FE098-DF1A-2E2E-30D5-8A2596BD23CC}"/>
              </a:ext>
            </a:extLst>
          </p:cNvPr>
          <p:cNvSpPr txBox="1"/>
          <p:nvPr/>
        </p:nvSpPr>
        <p:spPr>
          <a:xfrm>
            <a:off x="2282040" y="1504890"/>
            <a:ext cx="12530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PROVIDER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4CA966-952F-F909-1096-478C369884E4}"/>
              </a:ext>
            </a:extLst>
          </p:cNvPr>
          <p:cNvSpPr txBox="1"/>
          <p:nvPr/>
        </p:nvSpPr>
        <p:spPr>
          <a:xfrm>
            <a:off x="5867401" y="782242"/>
            <a:ext cx="461665" cy="1413207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sz="1800" dirty="0"/>
              <a:t>CONSTRAINTS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FE4A81-A163-B56F-0AB9-BBBC275512B1}"/>
              </a:ext>
            </a:extLst>
          </p:cNvPr>
          <p:cNvGrpSpPr/>
          <p:nvPr/>
        </p:nvGrpSpPr>
        <p:grpSpPr>
          <a:xfrm>
            <a:off x="6281112" y="3352800"/>
            <a:ext cx="2904196" cy="1219200"/>
            <a:chOff x="4757112" y="3352800"/>
            <a:chExt cx="2904196" cy="12192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2B8B075-9202-36B6-79F5-6988BC8BEF3A}"/>
                </a:ext>
              </a:extLst>
            </p:cNvPr>
            <p:cNvSpPr txBox="1"/>
            <p:nvPr/>
          </p:nvSpPr>
          <p:spPr>
            <a:xfrm>
              <a:off x="6185006" y="3352800"/>
              <a:ext cx="14763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Receiver 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E597642-5711-3D9C-6F8E-80BAF0154ABE}"/>
                </a:ext>
              </a:extLst>
            </p:cNvPr>
            <p:cNvSpPr txBox="1"/>
            <p:nvPr/>
          </p:nvSpPr>
          <p:spPr>
            <a:xfrm>
              <a:off x="6185006" y="4110335"/>
              <a:ext cx="14763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Receiver 3</a:t>
              </a:r>
            </a:p>
          </p:txBody>
        </p:sp>
        <p:cxnSp>
          <p:nvCxnSpPr>
            <p:cNvPr id="10" name="Elbow Connector 9">
              <a:extLst>
                <a:ext uri="{FF2B5EF4-FFF2-40B4-BE49-F238E27FC236}">
                  <a16:creationId xmlns:a16="http://schemas.microsoft.com/office/drawing/2014/main" id="{C3FE8DE4-FB56-8FB7-B125-4AD3BDB79F2A}"/>
                </a:ext>
              </a:extLst>
            </p:cNvPr>
            <p:cNvCxnSpPr>
              <a:stCxn id="33" idx="6"/>
              <a:endCxn id="8" idx="1"/>
            </p:cNvCxnSpPr>
            <p:nvPr/>
          </p:nvCxnSpPr>
          <p:spPr bwMode="auto">
            <a:xfrm flipV="1">
              <a:off x="4757112" y="3583633"/>
              <a:ext cx="1427894" cy="380999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1" name="Elbow Connector 10">
              <a:extLst>
                <a:ext uri="{FF2B5EF4-FFF2-40B4-BE49-F238E27FC236}">
                  <a16:creationId xmlns:a16="http://schemas.microsoft.com/office/drawing/2014/main" id="{E29CB61F-FAC5-885C-CCAF-D65363FF497E}"/>
                </a:ext>
              </a:extLst>
            </p:cNvPr>
            <p:cNvCxnSpPr>
              <a:stCxn id="33" idx="6"/>
              <a:endCxn id="9" idx="1"/>
            </p:cNvCxnSpPr>
            <p:nvPr/>
          </p:nvCxnSpPr>
          <p:spPr bwMode="auto">
            <a:xfrm>
              <a:off x="4757112" y="3964632"/>
              <a:ext cx="1427894" cy="376536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324AF606-0F60-7573-C77F-C3EBB07B644D}"/>
              </a:ext>
            </a:extLst>
          </p:cNvPr>
          <p:cNvSpPr txBox="1"/>
          <p:nvPr/>
        </p:nvSpPr>
        <p:spPr>
          <a:xfrm>
            <a:off x="2146406" y="2589685"/>
            <a:ext cx="1463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Provider 1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B40F49-166F-2AB3-57BC-16B3F01A6858}"/>
              </a:ext>
            </a:extLst>
          </p:cNvPr>
          <p:cNvGrpSpPr/>
          <p:nvPr/>
        </p:nvGrpSpPr>
        <p:grpSpPr>
          <a:xfrm>
            <a:off x="6281112" y="2589685"/>
            <a:ext cx="2904196" cy="461665"/>
            <a:chOff x="4757112" y="2589684"/>
            <a:chExt cx="2904196" cy="46166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7D938B8-46EB-F7D2-8BD7-BC1BBF2FA4C0}"/>
                </a:ext>
              </a:extLst>
            </p:cNvPr>
            <p:cNvSpPr txBox="1"/>
            <p:nvPr/>
          </p:nvSpPr>
          <p:spPr>
            <a:xfrm>
              <a:off x="6185006" y="2589684"/>
              <a:ext cx="14763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Receiver 1</a:t>
              </a:r>
            </a:p>
          </p:txBody>
        </p: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FE090F2B-92C6-A1D9-EA56-CA955678FD98}"/>
                </a:ext>
              </a:extLst>
            </p:cNvPr>
            <p:cNvCxnSpPr>
              <a:stCxn id="30" idx="6"/>
              <a:endCxn id="14" idx="1"/>
            </p:cNvCxnSpPr>
            <p:nvPr/>
          </p:nvCxnSpPr>
          <p:spPr bwMode="auto">
            <a:xfrm>
              <a:off x="4757112" y="2820516"/>
              <a:ext cx="1427894" cy="2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7A5DD38-FE59-5BD0-D7E9-958FBCA581AB}"/>
              </a:ext>
            </a:extLst>
          </p:cNvPr>
          <p:cNvCxnSpPr/>
          <p:nvPr/>
        </p:nvCxnSpPr>
        <p:spPr bwMode="auto">
          <a:xfrm>
            <a:off x="6098232" y="2514600"/>
            <a:ext cx="0" cy="365760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6F040F4-5F09-23BF-9E7B-6B13BDEECBBE}"/>
              </a:ext>
            </a:extLst>
          </p:cNvPr>
          <p:cNvSpPr txBox="1"/>
          <p:nvPr/>
        </p:nvSpPr>
        <p:spPr>
          <a:xfrm>
            <a:off x="1752600" y="2145268"/>
            <a:ext cx="1266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One to One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E6E9F71-7CFE-4D1A-654E-C4148B082D8A}"/>
              </a:ext>
            </a:extLst>
          </p:cNvPr>
          <p:cNvGrpSpPr/>
          <p:nvPr/>
        </p:nvGrpSpPr>
        <p:grpSpPr>
          <a:xfrm>
            <a:off x="1752600" y="3364469"/>
            <a:ext cx="1857797" cy="830997"/>
            <a:chOff x="228600" y="3364468"/>
            <a:chExt cx="1857797" cy="8309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2B3A330-150A-9DB5-8022-593F5D5987C0}"/>
                </a:ext>
              </a:extLst>
            </p:cNvPr>
            <p:cNvSpPr txBox="1"/>
            <p:nvPr/>
          </p:nvSpPr>
          <p:spPr>
            <a:xfrm>
              <a:off x="622406" y="3733800"/>
              <a:ext cx="14639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Provider 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4F7FF42-2A6A-5DB4-1183-2CF6328FC1D1}"/>
                </a:ext>
              </a:extLst>
            </p:cNvPr>
            <p:cNvSpPr txBox="1"/>
            <p:nvPr/>
          </p:nvSpPr>
          <p:spPr>
            <a:xfrm>
              <a:off x="228600" y="3364468"/>
              <a:ext cx="1406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One to Many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48B54C1-E3A6-AD25-4C1A-6560A29D98AA}"/>
              </a:ext>
            </a:extLst>
          </p:cNvPr>
          <p:cNvGrpSpPr/>
          <p:nvPr/>
        </p:nvGrpSpPr>
        <p:grpSpPr>
          <a:xfrm>
            <a:off x="1752600" y="4431268"/>
            <a:ext cx="1857797" cy="1512332"/>
            <a:chOff x="228600" y="4431268"/>
            <a:chExt cx="1857797" cy="151233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F26FD86-C04E-4D6F-C676-3D04C2BC25DA}"/>
                </a:ext>
              </a:extLst>
            </p:cNvPr>
            <p:cNvSpPr txBox="1"/>
            <p:nvPr/>
          </p:nvSpPr>
          <p:spPr>
            <a:xfrm>
              <a:off x="622406" y="4874567"/>
              <a:ext cx="14639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Provider 3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39C9769-F136-511E-0AA4-E3B10EAA427D}"/>
                </a:ext>
              </a:extLst>
            </p:cNvPr>
            <p:cNvSpPr txBox="1"/>
            <p:nvPr/>
          </p:nvSpPr>
          <p:spPr>
            <a:xfrm>
              <a:off x="622406" y="5481935"/>
              <a:ext cx="14639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Provider 4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F8A3E52-A585-7004-69E1-A8493B9ED000}"/>
                </a:ext>
              </a:extLst>
            </p:cNvPr>
            <p:cNvSpPr txBox="1"/>
            <p:nvPr/>
          </p:nvSpPr>
          <p:spPr>
            <a:xfrm>
              <a:off x="228600" y="4431268"/>
              <a:ext cx="1406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Many to One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19F12F-CCF8-FC36-ABF9-0C3A9384ADE3}"/>
              </a:ext>
            </a:extLst>
          </p:cNvPr>
          <p:cNvGrpSpPr/>
          <p:nvPr/>
        </p:nvGrpSpPr>
        <p:grpSpPr>
          <a:xfrm>
            <a:off x="3610397" y="5105400"/>
            <a:ext cx="2670715" cy="607368"/>
            <a:chOff x="2086397" y="5105400"/>
            <a:chExt cx="2670715" cy="607368"/>
          </a:xfrm>
        </p:grpSpPr>
        <p:cxnSp>
          <p:nvCxnSpPr>
            <p:cNvPr id="26" name="Elbow Connector 25">
              <a:extLst>
                <a:ext uri="{FF2B5EF4-FFF2-40B4-BE49-F238E27FC236}">
                  <a16:creationId xmlns:a16="http://schemas.microsoft.com/office/drawing/2014/main" id="{6B451D7F-CF21-77CB-5334-B2B623343236}"/>
                </a:ext>
              </a:extLst>
            </p:cNvPr>
            <p:cNvCxnSpPr>
              <a:stCxn id="22" idx="3"/>
              <a:endCxn id="28" idx="2"/>
            </p:cNvCxnSpPr>
            <p:nvPr/>
          </p:nvCxnSpPr>
          <p:spPr bwMode="auto">
            <a:xfrm>
              <a:off x="2086397" y="5105400"/>
              <a:ext cx="2304955" cy="307032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7" name="Elbow Connector 26">
              <a:extLst>
                <a:ext uri="{FF2B5EF4-FFF2-40B4-BE49-F238E27FC236}">
                  <a16:creationId xmlns:a16="http://schemas.microsoft.com/office/drawing/2014/main" id="{9507345B-61CC-B687-A4F5-CA45B93A1E10}"/>
                </a:ext>
              </a:extLst>
            </p:cNvPr>
            <p:cNvCxnSpPr>
              <a:stCxn id="23" idx="3"/>
              <a:endCxn id="28" idx="2"/>
            </p:cNvCxnSpPr>
            <p:nvPr/>
          </p:nvCxnSpPr>
          <p:spPr bwMode="auto">
            <a:xfrm flipV="1">
              <a:off x="2086397" y="5412432"/>
              <a:ext cx="2304955" cy="300336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A8EC38-3F27-4757-947D-127B85E8A0F5}"/>
                </a:ext>
              </a:extLst>
            </p:cNvPr>
            <p:cNvSpPr/>
            <p:nvPr/>
          </p:nvSpPr>
          <p:spPr bwMode="auto">
            <a:xfrm>
              <a:off x="4391352" y="5229552"/>
              <a:ext cx="365760" cy="365760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C2BB0E3-2ECC-34FE-D512-5265A6C79B44}"/>
              </a:ext>
            </a:extLst>
          </p:cNvPr>
          <p:cNvGrpSpPr/>
          <p:nvPr/>
        </p:nvGrpSpPr>
        <p:grpSpPr>
          <a:xfrm>
            <a:off x="3610397" y="2637636"/>
            <a:ext cx="2670715" cy="365760"/>
            <a:chOff x="2086397" y="2637636"/>
            <a:chExt cx="2670715" cy="365760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C4E00D0-9527-9BD2-9337-4BC7C389D60F}"/>
                </a:ext>
              </a:extLst>
            </p:cNvPr>
            <p:cNvSpPr/>
            <p:nvPr/>
          </p:nvSpPr>
          <p:spPr bwMode="auto">
            <a:xfrm>
              <a:off x="4391352" y="2637636"/>
              <a:ext cx="365760" cy="365760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31" name="Elbow Connector 30">
              <a:extLst>
                <a:ext uri="{FF2B5EF4-FFF2-40B4-BE49-F238E27FC236}">
                  <a16:creationId xmlns:a16="http://schemas.microsoft.com/office/drawing/2014/main" id="{A66054ED-DA3C-6E39-C727-E65A7C717283}"/>
                </a:ext>
              </a:extLst>
            </p:cNvPr>
            <p:cNvCxnSpPr>
              <a:stCxn id="12" idx="3"/>
              <a:endCxn id="30" idx="2"/>
            </p:cNvCxnSpPr>
            <p:nvPr/>
          </p:nvCxnSpPr>
          <p:spPr bwMode="auto">
            <a:xfrm flipV="1">
              <a:off x="2086397" y="2820516"/>
              <a:ext cx="2304955" cy="2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F2EFEA4-711F-9301-EA06-78D80E380132}"/>
              </a:ext>
            </a:extLst>
          </p:cNvPr>
          <p:cNvGrpSpPr/>
          <p:nvPr/>
        </p:nvGrpSpPr>
        <p:grpSpPr>
          <a:xfrm>
            <a:off x="3733800" y="3781752"/>
            <a:ext cx="2547312" cy="365760"/>
            <a:chOff x="2209800" y="3781752"/>
            <a:chExt cx="2547312" cy="365760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18F12CC-9AD9-26BD-430B-3283B6613933}"/>
                </a:ext>
              </a:extLst>
            </p:cNvPr>
            <p:cNvSpPr/>
            <p:nvPr/>
          </p:nvSpPr>
          <p:spPr bwMode="auto">
            <a:xfrm>
              <a:off x="4391352" y="3781752"/>
              <a:ext cx="365760" cy="365760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34" name="Elbow Connector 33">
              <a:extLst>
                <a:ext uri="{FF2B5EF4-FFF2-40B4-BE49-F238E27FC236}">
                  <a16:creationId xmlns:a16="http://schemas.microsoft.com/office/drawing/2014/main" id="{A76B5BBD-FD51-D857-3F51-6E36BB97F516}"/>
                </a:ext>
              </a:extLst>
            </p:cNvPr>
            <p:cNvCxnSpPr/>
            <p:nvPr/>
          </p:nvCxnSpPr>
          <p:spPr bwMode="auto">
            <a:xfrm flipV="1">
              <a:off x="2209800" y="3964632"/>
              <a:ext cx="2181552" cy="1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3BDAEB5-5BE4-7F28-2AFD-A9E89390E370}"/>
              </a:ext>
            </a:extLst>
          </p:cNvPr>
          <p:cNvGrpSpPr/>
          <p:nvPr/>
        </p:nvGrpSpPr>
        <p:grpSpPr>
          <a:xfrm>
            <a:off x="6281112" y="5181601"/>
            <a:ext cx="2904196" cy="461665"/>
            <a:chOff x="4757112" y="5181600"/>
            <a:chExt cx="2904196" cy="461665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72AF925-EC86-85A1-C00F-EB3FA2D98203}"/>
                </a:ext>
              </a:extLst>
            </p:cNvPr>
            <p:cNvSpPr txBox="1"/>
            <p:nvPr/>
          </p:nvSpPr>
          <p:spPr>
            <a:xfrm>
              <a:off x="6185006" y="5181600"/>
              <a:ext cx="14763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Receiver 4</a:t>
              </a:r>
            </a:p>
          </p:txBody>
        </p:sp>
        <p:cxnSp>
          <p:nvCxnSpPr>
            <p:cNvPr id="37" name="Elbow Connector 36">
              <a:extLst>
                <a:ext uri="{FF2B5EF4-FFF2-40B4-BE49-F238E27FC236}">
                  <a16:creationId xmlns:a16="http://schemas.microsoft.com/office/drawing/2014/main" id="{D6D73BDB-8766-8198-EB65-A3FBEE2E7F96}"/>
                </a:ext>
              </a:extLst>
            </p:cNvPr>
            <p:cNvCxnSpPr>
              <a:stCxn id="28" idx="6"/>
              <a:endCxn id="36" idx="1"/>
            </p:cNvCxnSpPr>
            <p:nvPr/>
          </p:nvCxnSpPr>
          <p:spPr bwMode="auto">
            <a:xfrm>
              <a:off x="4757112" y="5412432"/>
              <a:ext cx="1427894" cy="2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685125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43143-1666-091C-57DC-647C5874B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MVR Package Providers and Receivers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9E89E-BF91-756C-1445-590EC9DA4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Provider</a:t>
            </a:r>
          </a:p>
          <a:p>
            <a:pPr lvl="1"/>
            <a:r>
              <a:rPr lang="en-US" dirty="0"/>
              <a:t>Drain package</a:t>
            </a:r>
          </a:p>
          <a:p>
            <a:pPr lvl="1"/>
            <a:r>
              <a:rPr lang="en-US" dirty="0"/>
              <a:t>General-head boundary package</a:t>
            </a:r>
          </a:p>
          <a:p>
            <a:pPr lvl="1"/>
            <a:r>
              <a:rPr lang="en-US" dirty="0"/>
              <a:t>River package</a:t>
            </a:r>
          </a:p>
          <a:p>
            <a:pPr lvl="1"/>
            <a:r>
              <a:rPr lang="en-US" dirty="0"/>
              <a:t>Well package</a:t>
            </a:r>
          </a:p>
          <a:p>
            <a:r>
              <a:rPr lang="en-US" dirty="0"/>
              <a:t>Provider and Receiver</a:t>
            </a:r>
          </a:p>
          <a:p>
            <a:pPr lvl="1"/>
            <a:r>
              <a:rPr lang="en-US" dirty="0"/>
              <a:t>Lake package</a:t>
            </a:r>
          </a:p>
          <a:p>
            <a:pPr lvl="1"/>
            <a:r>
              <a:rPr lang="en-US" dirty="0"/>
              <a:t>Multi-aquifer well package</a:t>
            </a:r>
          </a:p>
          <a:p>
            <a:pPr lvl="1"/>
            <a:r>
              <a:rPr lang="en-US" dirty="0"/>
              <a:t>Streamflow routing package</a:t>
            </a:r>
          </a:p>
          <a:p>
            <a:pPr lvl="1"/>
            <a:r>
              <a:rPr lang="en-US" dirty="0"/>
              <a:t>Unsaturated zone package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549DB4-D21F-91BF-80EA-48E85EC12EA0}"/>
              </a:ext>
            </a:extLst>
          </p:cNvPr>
          <p:cNvSpPr txBox="1"/>
          <p:nvPr/>
        </p:nvSpPr>
        <p:spPr>
          <a:xfrm>
            <a:off x="6477000" y="2971800"/>
            <a:ext cx="5334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47675" lvl="2" indent="0">
              <a:spcBef>
                <a:spcPts val="1824"/>
              </a:spcBef>
              <a:buNone/>
            </a:pPr>
            <a:r>
              <a:rPr lang="en-US" sz="2400" dirty="0"/>
              <a:t>Available water for mover is reduced by multiple receivers with the same provider in order listed in Mover package</a:t>
            </a:r>
          </a:p>
        </p:txBody>
      </p:sp>
    </p:spTree>
    <p:extLst>
      <p:ext uri="{BB962C8B-B14F-4D97-AF65-F5344CB8AC3E}">
        <p14:creationId xmlns:p14="http://schemas.microsoft.com/office/powerpoint/2010/main" val="40355699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AAA70-306E-4E7B-5892-6F99A6CF7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MVR Package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8814B-CC53-20A3-1EB8-230F9087B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Fraction</a:t>
            </a:r>
          </a:p>
          <a:p>
            <a:pPr lvl="1"/>
            <a:r>
              <a:rPr lang="en-US" dirty="0"/>
              <a:t>Discharge x fraction is sent to the receiver</a:t>
            </a:r>
          </a:p>
          <a:p>
            <a:r>
              <a:rPr lang="en-US" dirty="0"/>
              <a:t>Excess</a:t>
            </a:r>
          </a:p>
          <a:p>
            <a:pPr lvl="1"/>
            <a:r>
              <a:rPr lang="en-US" dirty="0"/>
              <a:t>Any water that exceeds the user-specified rate is provided to the receiver. No water is provided to the receiver if the available water is less than the user-specified value. (Flood control)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264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AAA70-306E-4E7B-5892-6F99A6CF7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MVR Package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8814B-CC53-20A3-1EB8-230F9087B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Threshold</a:t>
            </a:r>
          </a:p>
          <a:p>
            <a:pPr lvl="1"/>
            <a:r>
              <a:rPr lang="en-US" dirty="0"/>
              <a:t>No flow is provided to the receiver until the available water exceeds the user-specified rate. Once the available water exceeds the user-specified rate, then the user-specified rate is provided to the receiver. (Priority)</a:t>
            </a:r>
          </a:p>
          <a:p>
            <a:r>
              <a:rPr lang="en-US" dirty="0"/>
              <a:t>Up To</a:t>
            </a:r>
          </a:p>
          <a:p>
            <a:pPr lvl="1"/>
            <a:r>
              <a:rPr lang="en-US" dirty="0"/>
              <a:t>All of the available water will be taken from the provider up to the user-specified rate. Once user-specified rate is exceeded, the receiver will continue to get the user-specified rate.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592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D738F-FAA0-4685-54C9-5C0A81006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Stress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E1C39-86E2-E0FC-6C97-AB4E3048C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State variables (e.g. head, stage, water content) are available for all advanced stress packages (except MVR Package)</a:t>
            </a:r>
          </a:p>
          <a:p>
            <a:pPr lvl="1"/>
            <a:r>
              <a:rPr lang="en-US" dirty="0"/>
              <a:t>ASCII –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print_head</a:t>
            </a:r>
            <a:r>
              <a:rPr lang="en-US" dirty="0"/>
              <a:t>,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print_stage</a:t>
            </a: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Binary –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save_head</a:t>
            </a:r>
            <a:r>
              <a:rPr lang="en-US" dirty="0"/>
              <a:t>,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save_stage</a:t>
            </a:r>
            <a:r>
              <a:rPr lang="en-US" dirty="0"/>
              <a:t>,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water_content</a:t>
            </a:r>
            <a:r>
              <a:rPr lang="en-US" dirty="0"/>
              <a:t> (</a:t>
            </a:r>
            <a:r>
              <a:rPr lang="en-US" dirty="0" err="1"/>
              <a:t>hds</a:t>
            </a:r>
            <a:r>
              <a:rPr lang="en-US" dirty="0"/>
              <a:t> format)</a:t>
            </a:r>
          </a:p>
          <a:p>
            <a:r>
              <a:rPr lang="en-US" dirty="0"/>
              <a:t>Budgets are available for all advanced stress packages</a:t>
            </a:r>
          </a:p>
          <a:p>
            <a:pPr lvl="1"/>
            <a:r>
              <a:rPr lang="en-US" dirty="0"/>
              <a:t>Incremental and Cumulative budgets in the listing file</a:t>
            </a:r>
          </a:p>
          <a:p>
            <a:pPr lvl="1"/>
            <a:r>
              <a:rPr lang="en-US" dirty="0"/>
              <a:t>ASCII –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print_flows</a:t>
            </a: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Binary –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save_flows</a:t>
            </a:r>
            <a:r>
              <a:rPr lang="en-US" dirty="0"/>
              <a:t> (cell-by-cell format)</a:t>
            </a:r>
          </a:p>
          <a:p>
            <a:r>
              <a:rPr lang="en-US" dirty="0"/>
              <a:t>Observations</a:t>
            </a:r>
          </a:p>
          <a:p>
            <a:pPr lvl="1"/>
            <a:r>
              <a:rPr lang="en-US" dirty="0"/>
              <a:t>State variables</a:t>
            </a:r>
          </a:p>
          <a:p>
            <a:pPr lvl="1"/>
            <a:r>
              <a:rPr lang="en-US" dirty="0"/>
              <a:t>Flow variables</a:t>
            </a:r>
          </a:p>
        </p:txBody>
      </p:sp>
    </p:spTree>
    <p:extLst>
      <p:ext uri="{BB962C8B-B14F-4D97-AF65-F5344CB8AC3E}">
        <p14:creationId xmlns:p14="http://schemas.microsoft.com/office/powerpoint/2010/main" val="1092456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B16F8-330E-E0E0-DAB4-A0DB43F6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Lake (LAK) Package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D515EF-3DEF-7DF5-1722-FD81A46372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20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LAK Package Capabilities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sz="2600" dirty="0"/>
              <a:t>Capabilities</a:t>
            </a:r>
          </a:p>
          <a:p>
            <a:pPr>
              <a:defRPr/>
            </a:pPr>
            <a:r>
              <a:rPr lang="en-US" sz="2600" b="0" dirty="0"/>
              <a:t>multiple outlets per lake using 3 outlet equation options (specified, Manning, weir)</a:t>
            </a:r>
          </a:p>
          <a:p>
            <a:pPr>
              <a:defRPr/>
            </a:pPr>
            <a:r>
              <a:rPr lang="en-US" sz="2600" b="0" dirty="0"/>
              <a:t>lakes on top of model (overlying), incised lakes, embedded lakes (sub-grid scale lakes)</a:t>
            </a:r>
          </a:p>
          <a:p>
            <a:pPr>
              <a:defRPr/>
            </a:pPr>
            <a:r>
              <a:rPr lang="en-US" sz="2600" b="0" dirty="0"/>
              <a:t>constant stage and inactive lakes</a:t>
            </a:r>
          </a:p>
          <a:p>
            <a:pPr>
              <a:defRPr/>
            </a:pPr>
            <a:r>
              <a:rPr lang="en-US" sz="2600" b="0" dirty="0"/>
              <a:t>explicitly defined lake connectivity</a:t>
            </a:r>
          </a:p>
          <a:p>
            <a:pPr>
              <a:defRPr/>
            </a:pPr>
            <a:r>
              <a:rPr lang="en-US" sz="2600" b="0" dirty="0"/>
              <a:t>currently no UZF under lakes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LAK Package Continuity Equation</a:t>
            </a:r>
          </a:p>
        </p:txBody>
      </p:sp>
      <p:pic>
        <p:nvPicPr>
          <p:cNvPr id="3" name="Picture 2" descr="lak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8" y="1619250"/>
            <a:ext cx="5638799" cy="461798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4326440"/>
            <a:ext cx="4203700" cy="10922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1" y="1619251"/>
            <a:ext cx="5638800" cy="23833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B16F8-330E-E0E0-DAB4-A0DB43F6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StreamFlow</a:t>
            </a:r>
            <a:r>
              <a:rPr lang="en-US" dirty="0"/>
              <a:t> Routing (SFR) Package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D515EF-3DEF-7DF5-1722-FD81A46372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62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SFR Package Capabilities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  <a:defRPr/>
            </a:pPr>
            <a:r>
              <a:rPr lang="en-US" sz="2400" dirty="0"/>
              <a:t>Capabilities</a:t>
            </a:r>
          </a:p>
          <a:p>
            <a:pPr>
              <a:defRPr/>
            </a:pPr>
            <a:r>
              <a:rPr lang="en-US" sz="2400" b="0" dirty="0"/>
              <a:t>multiple diversions from a single reach</a:t>
            </a:r>
          </a:p>
          <a:p>
            <a:pPr>
              <a:defRPr/>
            </a:pPr>
            <a:r>
              <a:rPr lang="en-US" sz="2400" b="0" dirty="0"/>
              <a:t>downstream outflow from a reach to multiple segments using user-specified time-varying discharge fractions.</a:t>
            </a:r>
          </a:p>
          <a:p>
            <a:pPr>
              <a:defRPr/>
            </a:pPr>
            <a:r>
              <a:rPr lang="en-US" sz="2400" b="0" dirty="0"/>
              <a:t>diversion priority scheme can be implemented based on diversion order</a:t>
            </a:r>
          </a:p>
          <a:p>
            <a:pPr>
              <a:defRPr/>
            </a:pPr>
            <a:r>
              <a:rPr lang="en-US" sz="2400" b="0" dirty="0"/>
              <a:t>Inactive reaches</a:t>
            </a:r>
            <a:endParaRPr lang="en-US" sz="2400" dirty="0"/>
          </a:p>
          <a:p>
            <a:pPr>
              <a:defRPr/>
            </a:pPr>
            <a:r>
              <a:rPr lang="en-US" sz="2400" b="0" dirty="0"/>
              <a:t>rectangular reaches</a:t>
            </a:r>
          </a:p>
          <a:p>
            <a:pPr>
              <a:defRPr/>
            </a:pPr>
            <a:r>
              <a:rPr lang="en-US" sz="2400" b="0" dirty="0"/>
              <a:t>stream data are specified by reach</a:t>
            </a:r>
          </a:p>
          <a:p>
            <a:pPr>
              <a:defRPr/>
            </a:pPr>
            <a:r>
              <a:rPr lang="en-US" sz="2400" b="0" dirty="0"/>
              <a:t>explicitly defined reach connectivity</a:t>
            </a:r>
          </a:p>
          <a:p>
            <a:pPr>
              <a:defRPr/>
            </a:pPr>
            <a:r>
              <a:rPr lang="en-US" sz="2400" b="0" dirty="0"/>
              <a:t>currently no UZF under reaches</a:t>
            </a:r>
          </a:p>
          <a:p>
            <a:pPr>
              <a:defRPr/>
            </a:pPr>
            <a:r>
              <a:rPr lang="en-US" sz="2400" b="0" dirty="0"/>
              <a:t>no Kinematic Routing (no reach storage changes)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20395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47B86-AF24-6AA1-EADB-2DB7CAC95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SFR Package Continuity Equation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9543F9-ADCF-A984-B97C-CDEC8B0708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496"/>
          <a:stretch/>
        </p:blipFill>
        <p:spPr>
          <a:xfrm>
            <a:off x="663914" y="1489715"/>
            <a:ext cx="6374422" cy="4076700"/>
          </a:xfrm>
          <a:prstGeom prst="rect">
            <a:avLst/>
          </a:prstGeom>
        </p:spPr>
      </p:pic>
      <p:pic>
        <p:nvPicPr>
          <p:cNvPr id="5" name="Picture 4" descr="latex-image-1.pdf">
            <a:extLst>
              <a:ext uri="{FF2B5EF4-FFF2-40B4-BE49-F238E27FC236}">
                <a16:creationId xmlns:a16="http://schemas.microsoft.com/office/drawing/2014/main" id="{B6B01DCD-3EB7-2C64-AC83-CC9185F402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930" y="5661340"/>
            <a:ext cx="8346140" cy="3149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pic>
        <p:nvPicPr>
          <p:cNvPr id="6" name="Picture 5" descr="latex-image-1.pdf">
            <a:extLst>
              <a:ext uri="{FF2B5EF4-FFF2-40B4-BE49-F238E27FC236}">
                <a16:creationId xmlns:a16="http://schemas.microsoft.com/office/drawing/2014/main" id="{7F2A2F86-B9F1-5A21-7427-CE042BBB7A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636" y="6058238"/>
            <a:ext cx="3516728" cy="69288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pic>
        <p:nvPicPr>
          <p:cNvPr id="7" name="Picture 6" descr="gwf-fig7-3.pdf">
            <a:extLst>
              <a:ext uri="{FF2B5EF4-FFF2-40B4-BE49-F238E27FC236}">
                <a16:creationId xmlns:a16="http://schemas.microsoft.com/office/drawing/2014/main" id="{B47F8D2F-6BB6-16E2-E9E6-6304E712D4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515" y="1489715"/>
            <a:ext cx="4319361" cy="40767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829947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34162</TotalTime>
  <Words>693</Words>
  <Application>Microsoft Macintosh PowerPoint</Application>
  <PresentationFormat>Widescreen</PresentationFormat>
  <Paragraphs>130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Times New Roman</vt:lpstr>
      <vt:lpstr>Office Theme</vt:lpstr>
      <vt:lpstr>Advanced Stress Packages</vt:lpstr>
      <vt:lpstr>Advanced Stress Packages</vt:lpstr>
      <vt:lpstr>Advanced Stress Packages</vt:lpstr>
      <vt:lpstr>Lake (LAK) Package</vt:lpstr>
      <vt:lpstr>LAK Package Capabilities</vt:lpstr>
      <vt:lpstr>LAK Package Continuity Equation</vt:lpstr>
      <vt:lpstr>StreamFlow Routing (SFR) Package</vt:lpstr>
      <vt:lpstr>SFR Package Capabilities</vt:lpstr>
      <vt:lpstr>SFR Package Continuity Equation</vt:lpstr>
      <vt:lpstr>SFR Package Connectivity</vt:lpstr>
      <vt:lpstr>Multi-Aquifer Well (MAW) Package</vt:lpstr>
      <vt:lpstr>MAW Package Capabilities</vt:lpstr>
      <vt:lpstr>Unsaturated Zone Flow (UZF) Package</vt:lpstr>
      <vt:lpstr>UZF Package Continuity Equation</vt:lpstr>
      <vt:lpstr>UZF Package Variables</vt:lpstr>
      <vt:lpstr>UZF Package Capabilities</vt:lpstr>
      <vt:lpstr>UZF Package Infiltration</vt:lpstr>
      <vt:lpstr>UZF Package Groundwater Seepage</vt:lpstr>
      <vt:lpstr>Mover (MVR) Package</vt:lpstr>
      <vt:lpstr>MVR Package</vt:lpstr>
      <vt:lpstr>MVR Package Providers and Receivers</vt:lpstr>
      <vt:lpstr>MVR Package Constraints</vt:lpstr>
      <vt:lpstr>MVR Package Constraints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Recent MODFLOW Developments</dc:title>
  <dc:creator>Langevin, Christian D</dc:creator>
  <cp:lastModifiedBy>Hughes, Joseph D</cp:lastModifiedBy>
  <cp:revision>382</cp:revision>
  <dcterms:created xsi:type="dcterms:W3CDTF">2023-08-03T18:21:27Z</dcterms:created>
  <dcterms:modified xsi:type="dcterms:W3CDTF">2024-05-30T19:37:41Z</dcterms:modified>
</cp:coreProperties>
</file>

<file path=docProps/thumbnail.jpeg>
</file>